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74" r:id="rId2"/>
    <p:sldId id="276" r:id="rId3"/>
    <p:sldId id="275" r:id="rId4"/>
    <p:sldId id="266" r:id="rId5"/>
    <p:sldId id="263" r:id="rId6"/>
    <p:sldId id="267" r:id="rId7"/>
    <p:sldId id="270" r:id="rId8"/>
    <p:sldId id="271" r:id="rId9"/>
    <p:sldId id="273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7ADFA-76A5-424D-89D0-9B4F25CC35BC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43544-B95F-4FFB-901B-9464C17D52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65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3544-B95F-4FFB-901B-9464C17D52F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55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43544-B95F-4FFB-901B-9464C17D52F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019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504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79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49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401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2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6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40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56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96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1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20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E9CED-5AA8-455E-A1B1-F72960B44AA5}" type="datetimeFigureOut">
              <a:rPr lang="ru-RU" smtClean="0"/>
              <a:t>08.02.2024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B62AC-9115-45E3-A2A7-A60B9A87C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b="1" dirty="0">
                <a:latin typeface="Calibri"/>
                <a:cs typeface="Calibri"/>
                <a:sym typeface="Calibri"/>
              </a:rPr>
              <a:t>Поддержка темы игры с помощью элементов тетрады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D04E228-6B06-40B9-A76B-A25AA19AD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Резанирование</a:t>
            </a:r>
            <a:r>
              <a:rPr lang="ru-RU" dirty="0"/>
              <a:t> элементов для её раскрытия</a:t>
            </a:r>
          </a:p>
        </p:txBody>
      </p:sp>
    </p:spTree>
    <p:extLst>
      <p:ext uri="{BB962C8B-B14F-4D97-AF65-F5344CB8AC3E}">
        <p14:creationId xmlns:p14="http://schemas.microsoft.com/office/powerpoint/2010/main" val="272209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E15991A-CF6F-1473-571E-FBF6C6C4C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88" y="3421387"/>
            <a:ext cx="6099111" cy="343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0E2C10-C972-DDD6-FD51-D144F687DC8F}"/>
              </a:ext>
            </a:extLst>
          </p:cNvPr>
          <p:cNvSpPr txBox="1"/>
          <p:nvPr/>
        </p:nvSpPr>
        <p:spPr>
          <a:xfrm>
            <a:off x="1475792" y="759185"/>
            <a:ext cx="60991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b="1" i="0" strike="noStrike" dirty="0">
                <a:effectLst/>
                <a:latin typeface="Calibri" panose="020F0502020204030204" pitchFamily="34" charset="0"/>
              </a:rPr>
              <a:t>Игра о постоянном движении </a:t>
            </a:r>
            <a:endParaRPr lang="ru-RU" sz="2400" b="1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b="1" dirty="0">
                <a:latin typeface="Calibri" panose="020F0502020204030204" pitchFamily="34" charset="0"/>
              </a:rPr>
              <a:t>З</a:t>
            </a:r>
            <a:r>
              <a:rPr lang="ru-RU" sz="2400" b="1" i="0" dirty="0">
                <a:effectLst/>
                <a:latin typeface="Calibri" panose="020F0502020204030204" pitchFamily="34" charset="0"/>
              </a:rPr>
              <a:t>амедление времени</a:t>
            </a:r>
            <a:endParaRPr lang="ru-RU" sz="2400" b="1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b="1" dirty="0">
                <a:latin typeface="Calibri" panose="020F0502020204030204" pitchFamily="34" charset="0"/>
              </a:rPr>
              <a:t>С</a:t>
            </a:r>
            <a:r>
              <a:rPr lang="ru-RU" sz="2400" b="1" i="0" strike="noStrike" dirty="0">
                <a:effectLst/>
                <a:latin typeface="Calibri" panose="020F0502020204030204" pitchFamily="34" charset="0"/>
              </a:rPr>
              <a:t>корости</a:t>
            </a:r>
            <a:endParaRPr lang="ru-RU" sz="24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03973059-852B-2ECA-7E30-B58975D61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0681A-F8E5-9206-EF04-B6BDE20C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134" y="28271"/>
            <a:ext cx="2959866" cy="17384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4A4688-3519-588B-3489-0A96AD48A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134" y="1748959"/>
            <a:ext cx="2959866" cy="1666294"/>
          </a:xfrm>
          <a:prstGeom prst="rect">
            <a:avLst/>
          </a:prstGeom>
        </p:spPr>
      </p:pic>
      <p:sp>
        <p:nvSpPr>
          <p:cNvPr id="8" name="Google Shape;115;p4">
            <a:extLst>
              <a:ext uri="{FF2B5EF4-FFF2-40B4-BE49-F238E27FC236}">
                <a16:creationId xmlns:a16="http://schemas.microsoft.com/office/drawing/2014/main" id="{8F053EA6-3B9C-4572-A892-794DC4F47B1D}"/>
              </a:ext>
            </a:extLst>
          </p:cNvPr>
          <p:cNvSpPr txBox="1">
            <a:spLocks noGrp="1"/>
          </p:cNvSpPr>
          <p:nvPr/>
        </p:nvSpPr>
        <p:spPr>
          <a:xfrm>
            <a:off x="154640" y="-221598"/>
            <a:ext cx="93664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ru-RU" sz="4800" b="1" dirty="0">
                <a:solidFill>
                  <a:schemeClr val="tx1"/>
                </a:solidFill>
              </a:rPr>
              <a:t>Какая тема больше подходит?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0002C-1EE8-4D05-A778-134BF004605C}"/>
              </a:ext>
            </a:extLst>
          </p:cNvPr>
          <p:cNvSpPr txBox="1"/>
          <p:nvPr/>
        </p:nvSpPr>
        <p:spPr>
          <a:xfrm>
            <a:off x="154640" y="2040069"/>
            <a:ext cx="789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 основной референс: сцена со Ртутью из «Люди икс: Апокалипсис»</a:t>
            </a:r>
          </a:p>
        </p:txBody>
      </p:sp>
    </p:spTree>
    <p:extLst>
      <p:ext uri="{BB962C8B-B14F-4D97-AF65-F5344CB8AC3E}">
        <p14:creationId xmlns:p14="http://schemas.microsoft.com/office/powerpoint/2010/main" val="266893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E76A9E-90E9-47BE-90AC-D099CE39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9AADF9-E667-42B4-8F98-86B89AF2A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Тема – это основа игры. Идея, которая делает игру единым целым, – идея, которую должны поддерживать все элементы игры. </a:t>
            </a:r>
          </a:p>
          <a:p>
            <a:r>
              <a:rPr lang="ru-RU" dirty="0"/>
              <a:t>Большинство игровых тем основаны на опыте (</a:t>
            </a:r>
            <a:r>
              <a:rPr lang="ru-RU" dirty="0" err="1"/>
              <a:t>experience-based</a:t>
            </a:r>
            <a:r>
              <a:rPr lang="ru-RU" dirty="0"/>
              <a:t> </a:t>
            </a:r>
            <a:r>
              <a:rPr lang="ru-RU" dirty="0" err="1"/>
              <a:t>theme</a:t>
            </a:r>
            <a:r>
              <a:rPr lang="ru-RU" dirty="0"/>
              <a:t>); то есть их главная цель – донести до игрока конкретный опыт.</a:t>
            </a:r>
          </a:p>
          <a:p>
            <a:r>
              <a:rPr lang="ru-RU" dirty="0"/>
              <a:t>В большинств случае без темы игра менее увлекательна.</a:t>
            </a:r>
          </a:p>
          <a:p>
            <a:r>
              <a:rPr lang="ru-RU" dirty="0"/>
              <a:t>Тема может быть не только у целой игры, но и у её частей (Уровней, локаций, систем механик, </a:t>
            </a:r>
            <a:r>
              <a:rPr lang="en-US" dirty="0"/>
              <a:t>DLC</a:t>
            </a:r>
            <a:r>
              <a:rPr lang="ru-RU" dirty="0"/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371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C53F0-865F-48DA-9AD1-0B3EF29E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07B54-C47A-438B-A4FC-0BBCAB34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элементы игры будут работать ради достижения одной и той же цели</a:t>
            </a:r>
          </a:p>
          <a:p>
            <a:r>
              <a:rPr lang="ru-RU" dirty="0"/>
              <a:t>Элементы связаны через тему</a:t>
            </a:r>
          </a:p>
          <a:p>
            <a:r>
              <a:rPr lang="ru-RU" dirty="0"/>
              <a:t>Элементы будут усиливать и дополнять друг друга</a:t>
            </a:r>
          </a:p>
          <a:p>
            <a:r>
              <a:rPr lang="ru-RU" dirty="0"/>
              <a:t>Возможность определять какие элементы подходят игре, а какие нет.</a:t>
            </a:r>
          </a:p>
        </p:txBody>
      </p:sp>
    </p:spTree>
    <p:extLst>
      <p:ext uri="{BB962C8B-B14F-4D97-AF65-F5344CB8AC3E}">
        <p14:creationId xmlns:p14="http://schemas.microsoft.com/office/powerpoint/2010/main" val="142882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4">
            <a:extLst>
              <a:ext uri="{FF2B5EF4-FFF2-40B4-BE49-F238E27FC236}">
                <a16:creationId xmlns:a16="http://schemas.microsoft.com/office/drawing/2014/main" id="{54510BC3-41AB-1E75-4D9B-670E4EFA195B}"/>
              </a:ext>
            </a:extLst>
          </p:cNvPr>
          <p:cNvSpPr txBox="1">
            <a:spLocks noGrp="1"/>
          </p:cNvSpPr>
          <p:nvPr/>
        </p:nvSpPr>
        <p:spPr>
          <a:xfrm>
            <a:off x="1499381" y="6842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chemeClr val="lt1"/>
              </a:buClr>
              <a:buSzPts val="4800"/>
            </a:pPr>
            <a:r>
              <a:rPr lang="en-US" sz="4800" b="1" dirty="0">
                <a:solidFill>
                  <a:schemeClr val="tx1"/>
                </a:solidFill>
              </a:rPr>
              <a:t>The Legend of Zelda: Skyward Sword</a:t>
            </a:r>
          </a:p>
          <a:p>
            <a:pPr>
              <a:lnSpc>
                <a:spcPct val="100000"/>
              </a:lnSpc>
              <a:buClr>
                <a:schemeClr val="lt1"/>
              </a:buClr>
              <a:buSzPts val="4800"/>
            </a:pPr>
            <a:r>
              <a:rPr lang="ru-RU" sz="4800" b="1" dirty="0">
                <a:solidFill>
                  <a:schemeClr val="tx1"/>
                </a:solidFill>
              </a:rPr>
              <a:t>Тема: Меч.</a:t>
            </a:r>
            <a:endParaRPr sz="4800" b="1" dirty="0">
              <a:solidFill>
                <a:schemeClr val="tx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CD863E-099A-5505-06DB-6B4628E3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536"/>
            <a:ext cx="2486340" cy="25223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172DA0-83AF-D2CE-D2D8-004699875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408" y="2116536"/>
            <a:ext cx="3925078" cy="343727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6F0D160-FCFA-8ABF-7426-19EE5DBD6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40" y="3607837"/>
            <a:ext cx="5778068" cy="32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B11CC1-FEB1-4414-82CD-93F7D782282F}"/>
              </a:ext>
            </a:extLst>
          </p:cNvPr>
          <p:cNvSpPr txBox="1"/>
          <p:nvPr/>
        </p:nvSpPr>
        <p:spPr>
          <a:xfrm>
            <a:off x="2745488" y="2116536"/>
            <a:ext cx="5259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История делает акцент на духе меча и придания ему силы.</a:t>
            </a:r>
          </a:p>
          <a:p>
            <a:pPr algn="just"/>
            <a:r>
              <a:rPr lang="ru-RU" dirty="0"/>
              <a:t>Дух визуально выглядит как меч, который должен по итогу получиться, и который присутствовал в серии до этого.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359133-9DC8-47EA-BB98-F1C2732E5067}"/>
              </a:ext>
            </a:extLst>
          </p:cNvPr>
          <p:cNvSpPr/>
          <p:nvPr/>
        </p:nvSpPr>
        <p:spPr>
          <a:xfrm>
            <a:off x="0" y="4638910"/>
            <a:ext cx="2486340" cy="2233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B4396CF-58EC-4694-9BBF-38B834C74D63}"/>
              </a:ext>
            </a:extLst>
          </p:cNvPr>
          <p:cNvSpPr/>
          <p:nvPr/>
        </p:nvSpPr>
        <p:spPr>
          <a:xfrm>
            <a:off x="8264408" y="5567788"/>
            <a:ext cx="3925078" cy="1304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B0E7F-347D-4630-BA8E-9C630226EE34}"/>
              </a:ext>
            </a:extLst>
          </p:cNvPr>
          <p:cNvSpPr txBox="1"/>
          <p:nvPr/>
        </p:nvSpPr>
        <p:spPr>
          <a:xfrm>
            <a:off x="1" y="4696471"/>
            <a:ext cx="2384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Многие обычные механики, в этой игре используют меч.</a:t>
            </a:r>
          </a:p>
          <a:p>
            <a:pPr algn="just"/>
            <a:r>
              <a:rPr lang="ru-RU" dirty="0"/>
              <a:t>Управление мечом через </a:t>
            </a:r>
            <a:r>
              <a:rPr lang="en-US" dirty="0"/>
              <a:t>Motion control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768DA-B022-4D59-93C8-60AC4CD00F05}"/>
              </a:ext>
            </a:extLst>
          </p:cNvPr>
          <p:cNvSpPr txBox="1"/>
          <p:nvPr/>
        </p:nvSpPr>
        <p:spPr>
          <a:xfrm>
            <a:off x="8363431" y="5660588"/>
            <a:ext cx="375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Бои построены на нанесением удара с определённой стороны.</a:t>
            </a:r>
          </a:p>
        </p:txBody>
      </p:sp>
    </p:spTree>
    <p:extLst>
      <p:ext uri="{BB962C8B-B14F-4D97-AF65-F5344CB8AC3E}">
        <p14:creationId xmlns:p14="http://schemas.microsoft.com/office/powerpoint/2010/main" val="404915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4">
            <a:extLst>
              <a:ext uri="{FF2B5EF4-FFF2-40B4-BE49-F238E27FC236}">
                <a16:creationId xmlns:a16="http://schemas.microsoft.com/office/drawing/2014/main" id="{54510BC3-41AB-1E75-4D9B-670E4EFA195B}"/>
              </a:ext>
            </a:extLst>
          </p:cNvPr>
          <p:cNvSpPr txBox="1">
            <a:spLocks noGrp="1"/>
          </p:cNvSpPr>
          <p:nvPr/>
        </p:nvSpPr>
        <p:spPr>
          <a:xfrm>
            <a:off x="1499381" y="684200"/>
            <a:ext cx="56272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1" dirty="0">
                <a:solidFill>
                  <a:schemeClr val="tx1"/>
                </a:solidFill>
              </a:rPr>
              <a:t>Super Mario Odyssey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ru-RU" sz="4800" b="1" dirty="0">
                <a:solidFill>
                  <a:schemeClr val="tx1"/>
                </a:solidFill>
              </a:rPr>
              <a:t>Тема: Шляпа.</a:t>
            </a:r>
            <a:endParaRPr sz="4800" b="1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D69680-1F03-8B1E-A12A-F980FB946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2" r="11532"/>
          <a:stretch/>
        </p:blipFill>
        <p:spPr bwMode="auto">
          <a:xfrm>
            <a:off x="6446516" y="4245423"/>
            <a:ext cx="2413518" cy="260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5B7BF99-2769-5323-D319-483E69B2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976" y="0"/>
            <a:ext cx="3726024" cy="20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57EAF3-644C-F7B0-C648-6BED7E3D9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5423"/>
            <a:ext cx="1817703" cy="2609463"/>
          </a:xfrm>
          <a:prstGeom prst="rect">
            <a:avLst/>
          </a:prstGeom>
        </p:spPr>
      </p:pic>
      <p:pic>
        <p:nvPicPr>
          <p:cNvPr id="7" name="Объект 4">
            <a:extLst>
              <a:ext uri="{FF2B5EF4-FFF2-40B4-BE49-F238E27FC236}">
                <a16:creationId xmlns:a16="http://schemas.microsoft.com/office/drawing/2014/main" id="{802D9BCA-19EF-E8A0-DF12-4601F0B50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74" y="4245423"/>
            <a:ext cx="4631742" cy="2603242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4D009A-FCB8-79B0-D4C0-DFECECDF3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68" y="2095888"/>
            <a:ext cx="1858232" cy="2173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F73F09-8A3E-4518-A681-C7A7D73738A0}"/>
              </a:ext>
            </a:extLst>
          </p:cNvPr>
          <p:cNvSpPr txBox="1"/>
          <p:nvPr/>
        </p:nvSpPr>
        <p:spPr>
          <a:xfrm>
            <a:off x="-41614" y="3045094"/>
            <a:ext cx="1900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Здоровье врагов отображается шляпами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2ABE6-69CE-4761-B137-0D8A783E5B64}"/>
              </a:ext>
            </a:extLst>
          </p:cNvPr>
          <p:cNvSpPr txBox="1"/>
          <p:nvPr/>
        </p:nvSpPr>
        <p:spPr>
          <a:xfrm>
            <a:off x="6926103" y="0"/>
            <a:ext cx="204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Шляпное королевство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972881-9AB3-4891-8884-E00822A70C78}"/>
              </a:ext>
            </a:extLst>
          </p:cNvPr>
          <p:cNvSpPr txBox="1"/>
          <p:nvPr/>
        </p:nvSpPr>
        <p:spPr>
          <a:xfrm>
            <a:off x="1886486" y="3203256"/>
            <a:ext cx="1826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 </a:t>
            </a:r>
            <a:r>
              <a:rPr lang="ru-RU" dirty="0"/>
              <a:t>движения для броска шляпы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9176A5-F429-4E6E-AE09-4A8DF166E3B8}"/>
              </a:ext>
            </a:extLst>
          </p:cNvPr>
          <p:cNvSpPr txBox="1"/>
          <p:nvPr/>
        </p:nvSpPr>
        <p:spPr>
          <a:xfrm>
            <a:off x="8493803" y="2172728"/>
            <a:ext cx="18261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Персонажи – шляпы.</a:t>
            </a:r>
          </a:p>
          <a:p>
            <a:pPr algn="r"/>
            <a:r>
              <a:rPr lang="ru-RU" dirty="0"/>
              <a:t>Спасаем помимо принцессы ещё и шляпу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A65C1-8442-4F35-8D5B-1FCB568B7571}"/>
              </a:ext>
            </a:extLst>
          </p:cNvPr>
          <p:cNvSpPr txBox="1"/>
          <p:nvPr/>
        </p:nvSpPr>
        <p:spPr>
          <a:xfrm>
            <a:off x="6626056" y="3599091"/>
            <a:ext cx="1826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Путешествуем на шляпе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3454728-2EE2-4320-8CCC-7932BE8FB5FE}"/>
              </a:ext>
            </a:extLst>
          </p:cNvPr>
          <p:cNvGrpSpPr/>
          <p:nvPr/>
        </p:nvGrpSpPr>
        <p:grpSpPr>
          <a:xfrm>
            <a:off x="8783216" y="4245424"/>
            <a:ext cx="3408784" cy="2603241"/>
            <a:chOff x="1817703" y="4248535"/>
            <a:chExt cx="3408784" cy="260324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BF5C315-322C-C006-AC16-7C8CB76C4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0" r="14724"/>
            <a:stretch/>
          </p:blipFill>
          <p:spPr bwMode="auto">
            <a:xfrm>
              <a:off x="1817703" y="4248535"/>
              <a:ext cx="3408784" cy="260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54BB1B-B879-48CF-8C94-2F37AE3E611F}"/>
                </a:ext>
              </a:extLst>
            </p:cNvPr>
            <p:cNvSpPr txBox="1"/>
            <p:nvPr/>
          </p:nvSpPr>
          <p:spPr>
            <a:xfrm>
              <a:off x="1859317" y="4269735"/>
              <a:ext cx="1481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Напарник - шляпа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6EC095A-50FE-47B3-8F92-873CEB272745}"/>
              </a:ext>
            </a:extLst>
          </p:cNvPr>
          <p:cNvSpPr txBox="1"/>
          <p:nvPr/>
        </p:nvSpPr>
        <p:spPr>
          <a:xfrm>
            <a:off x="4130645" y="3203256"/>
            <a:ext cx="201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механики вокруг </a:t>
            </a:r>
            <a:r>
              <a:rPr lang="ru-RU" dirty="0" err="1"/>
              <a:t>зашляпливания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716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4">
            <a:extLst>
              <a:ext uri="{FF2B5EF4-FFF2-40B4-BE49-F238E27FC236}">
                <a16:creationId xmlns:a16="http://schemas.microsoft.com/office/drawing/2014/main" id="{54510BC3-41AB-1E75-4D9B-670E4EFA195B}"/>
              </a:ext>
            </a:extLst>
          </p:cNvPr>
          <p:cNvSpPr txBox="1">
            <a:spLocks noGrp="1"/>
          </p:cNvSpPr>
          <p:nvPr/>
        </p:nvSpPr>
        <p:spPr>
          <a:xfrm>
            <a:off x="1499381" y="6842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1" dirty="0">
                <a:solidFill>
                  <a:schemeClr val="tx1"/>
                </a:solidFill>
              </a:rPr>
              <a:t>This War of Mine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ru-RU" sz="4800" b="1" dirty="0">
                <a:solidFill>
                  <a:schemeClr val="tx1"/>
                </a:solidFill>
              </a:rPr>
              <a:t>Тема: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ru-RU" sz="4800" b="1" dirty="0">
                <a:solidFill>
                  <a:schemeClr val="tx1"/>
                </a:solidFill>
              </a:rPr>
              <a:t>Война глазами обычных жителей.</a:t>
            </a:r>
            <a:endParaRPr sz="4800" b="1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34E347-8DEC-DCD1-EA91-A1A787F5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23" y="2009764"/>
            <a:ext cx="7757177" cy="484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3CA012-6FEC-4BAE-85AC-F739EEAF9268}"/>
              </a:ext>
            </a:extLst>
          </p:cNvPr>
          <p:cNvSpPr txBox="1"/>
          <p:nvPr/>
        </p:nvSpPr>
        <p:spPr>
          <a:xfrm>
            <a:off x="-41615" y="3045094"/>
            <a:ext cx="4255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Визуал</a:t>
            </a:r>
            <a:r>
              <a:rPr lang="ru-RU" dirty="0"/>
              <a:t> стилизован под рисунок от руки с грубыми штрихами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Жанр – выживание, а не шутер, типичный для военных игр.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Персонажи – жители с трагичной историей.</a:t>
            </a:r>
          </a:p>
        </p:txBody>
      </p:sp>
    </p:spTree>
    <p:extLst>
      <p:ext uri="{BB962C8B-B14F-4D97-AF65-F5344CB8AC3E}">
        <p14:creationId xmlns:p14="http://schemas.microsoft.com/office/powerpoint/2010/main" val="33379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4">
            <a:extLst>
              <a:ext uri="{FF2B5EF4-FFF2-40B4-BE49-F238E27FC236}">
                <a16:creationId xmlns:a16="http://schemas.microsoft.com/office/drawing/2014/main" id="{54510BC3-41AB-1E75-4D9B-670E4EFA195B}"/>
              </a:ext>
            </a:extLst>
          </p:cNvPr>
          <p:cNvSpPr txBox="1">
            <a:spLocks noGrp="1"/>
          </p:cNvSpPr>
          <p:nvPr/>
        </p:nvSpPr>
        <p:spPr>
          <a:xfrm>
            <a:off x="1499381" y="6842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ru-RU" sz="4800" b="1" dirty="0">
                <a:solidFill>
                  <a:schemeClr val="tx1"/>
                </a:solidFill>
              </a:rPr>
              <a:t>Ведьмак 3. Белые сады.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ru-RU" sz="4800" b="1" dirty="0">
                <a:solidFill>
                  <a:schemeClr val="tx1"/>
                </a:solidFill>
              </a:rPr>
              <a:t>Тема: Обучение.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2730F6-6862-86D4-460F-A037A94A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7045"/>
            <a:ext cx="3912113" cy="282095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7DEFA5-E117-79B1-CA53-E2AE920A0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14" y="4124131"/>
            <a:ext cx="5470586" cy="273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2A6C820-9DF7-EC40-97FA-B3AB62A4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158" y="1"/>
            <a:ext cx="3971841" cy="223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E39477-0D9E-496C-824E-CC82A4819554}"/>
              </a:ext>
            </a:extLst>
          </p:cNvPr>
          <p:cNvSpPr txBox="1"/>
          <p:nvPr/>
        </p:nvSpPr>
        <p:spPr>
          <a:xfrm>
            <a:off x="0" y="2820955"/>
            <a:ext cx="3497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Малая область игры</a:t>
            </a:r>
          </a:p>
          <a:p>
            <a:pPr algn="just"/>
            <a:r>
              <a:rPr lang="ru-RU" dirty="0"/>
              <a:t>Каждая дополнительная активность представлена в единственном экземпляре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99D96-2FE8-4D6F-BEDB-C91340D947BC}"/>
              </a:ext>
            </a:extLst>
          </p:cNvPr>
          <p:cNvSpPr txBox="1"/>
          <p:nvPr/>
        </p:nvSpPr>
        <p:spPr>
          <a:xfrm>
            <a:off x="8220158" y="2270995"/>
            <a:ext cx="349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Показан весь цикл игры в миниатюре, с боссом в конце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221BC-BCB8-452B-A569-04A500339CDE}"/>
              </a:ext>
            </a:extLst>
          </p:cNvPr>
          <p:cNvSpPr txBox="1"/>
          <p:nvPr/>
        </p:nvSpPr>
        <p:spPr>
          <a:xfrm>
            <a:off x="6721414" y="3409335"/>
            <a:ext cx="5150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Окружающее место – деревня, чтобы обосновать малое количество контента</a:t>
            </a:r>
          </a:p>
        </p:txBody>
      </p:sp>
    </p:spTree>
    <p:extLst>
      <p:ext uri="{BB962C8B-B14F-4D97-AF65-F5344CB8AC3E}">
        <p14:creationId xmlns:p14="http://schemas.microsoft.com/office/powerpoint/2010/main" val="347043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4">
            <a:extLst>
              <a:ext uri="{FF2B5EF4-FFF2-40B4-BE49-F238E27FC236}">
                <a16:creationId xmlns:a16="http://schemas.microsoft.com/office/drawing/2014/main" id="{54510BC3-41AB-1E75-4D9B-670E4EFA195B}"/>
              </a:ext>
            </a:extLst>
          </p:cNvPr>
          <p:cNvSpPr txBox="1">
            <a:spLocks noGrp="1"/>
          </p:cNvSpPr>
          <p:nvPr/>
        </p:nvSpPr>
        <p:spPr>
          <a:xfrm>
            <a:off x="1499381" y="684200"/>
            <a:ext cx="80028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1" dirty="0">
                <a:solidFill>
                  <a:schemeClr val="tx1"/>
                </a:solidFill>
              </a:rPr>
              <a:t>Max Payne</a:t>
            </a:r>
            <a:r>
              <a:rPr lang="ru-RU" sz="4800" b="1" dirty="0">
                <a:solidFill>
                  <a:schemeClr val="tx1"/>
                </a:solidFill>
              </a:rPr>
              <a:t>. Уровень со сном.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ru-RU" sz="4800" b="1" dirty="0">
                <a:solidFill>
                  <a:schemeClr val="tx1"/>
                </a:solidFill>
              </a:rPr>
              <a:t>Тема: сон.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7D5280-8379-3E4F-D0F4-16FDAA455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8"/>
          <a:stretch/>
        </p:blipFill>
        <p:spPr bwMode="auto">
          <a:xfrm>
            <a:off x="3141951" y="3977646"/>
            <a:ext cx="4829934" cy="288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5FEF13-8AF3-95BF-666C-DB87E323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236" y="3970451"/>
            <a:ext cx="4228605" cy="28875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4B58B3-57A5-DEC7-A048-CE21217152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31" r="22631" b="14578"/>
          <a:stretch/>
        </p:blipFill>
        <p:spPr>
          <a:xfrm>
            <a:off x="7940614" y="1487664"/>
            <a:ext cx="4251386" cy="2489982"/>
          </a:xfrm>
          <a:prstGeom prst="rect">
            <a:avLst/>
          </a:prstGeom>
        </p:spPr>
      </p:pic>
      <p:pic>
        <p:nvPicPr>
          <p:cNvPr id="6148" name="Picture 4" descr="Less is More in MAX PAYNE – Action and Narrative Done Right |  davidepesce.com">
            <a:extLst>
              <a:ext uri="{FF2B5EF4-FFF2-40B4-BE49-F238E27FC236}">
                <a16:creationId xmlns:a16="http://schemas.microsoft.com/office/drawing/2014/main" id="{C421A92F-3F94-EF61-63FF-053B93DE1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9" r="14156"/>
          <a:stretch/>
        </p:blipFill>
        <p:spPr bwMode="auto">
          <a:xfrm>
            <a:off x="0" y="3963257"/>
            <a:ext cx="3141951" cy="28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B6BD45-4359-44AE-A550-7F12B083D124}"/>
              </a:ext>
            </a:extLst>
          </p:cNvPr>
          <p:cNvSpPr txBox="1"/>
          <p:nvPr/>
        </p:nvSpPr>
        <p:spPr>
          <a:xfrm>
            <a:off x="88086" y="2571068"/>
            <a:ext cx="7767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err="1"/>
              <a:t>Психоделичный</a:t>
            </a:r>
            <a:r>
              <a:rPr lang="ru-RU" dirty="0"/>
              <a:t> </a:t>
            </a:r>
            <a:r>
              <a:rPr lang="ru-RU" dirty="0" err="1"/>
              <a:t>визуал</a:t>
            </a:r>
            <a:r>
              <a:rPr lang="ru-RU" dirty="0"/>
              <a:t> и механики, которые есть только здесь.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Обосновывается сном.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Позволяет подобным образом показать предысторию </a:t>
            </a:r>
            <a:r>
              <a:rPr lang="ru-RU" dirty="0" err="1"/>
              <a:t>геймплейно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725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4">
            <a:extLst>
              <a:ext uri="{FF2B5EF4-FFF2-40B4-BE49-F238E27FC236}">
                <a16:creationId xmlns:a16="http://schemas.microsoft.com/office/drawing/2014/main" id="{54510BC3-41AB-1E75-4D9B-670E4EFA195B}"/>
              </a:ext>
            </a:extLst>
          </p:cNvPr>
          <p:cNvSpPr txBox="1">
            <a:spLocks noGrp="1"/>
          </p:cNvSpPr>
          <p:nvPr/>
        </p:nvSpPr>
        <p:spPr>
          <a:xfrm>
            <a:off x="1499381" y="6842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1" dirty="0">
                <a:solidFill>
                  <a:schemeClr val="tx1"/>
                </a:solidFill>
              </a:rPr>
              <a:t>Sonic the Hedgehog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ru-RU" sz="4800" b="1" dirty="0">
                <a:solidFill>
                  <a:schemeClr val="tx1"/>
                </a:solidFill>
              </a:rPr>
              <a:t>Тема: Скорость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7B2C7E3-D94D-060C-C47E-5F5F4B19B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9648"/>
            <a:ext cx="5988180" cy="336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7F4C53F-586D-2A81-9AEF-37DAC9E0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19" y="3489647"/>
            <a:ext cx="5988181" cy="33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59730F5-273E-479B-9984-45DA60A88824}"/>
              </a:ext>
            </a:extLst>
          </p:cNvPr>
          <p:cNvSpPr/>
          <p:nvPr/>
        </p:nvSpPr>
        <p:spPr>
          <a:xfrm>
            <a:off x="1300899" y="810705"/>
            <a:ext cx="198482" cy="10463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23377-B1E2-4BE8-ACCB-132556D9EFAC}"/>
              </a:ext>
            </a:extLst>
          </p:cNvPr>
          <p:cNvSpPr txBox="1"/>
          <p:nvPr/>
        </p:nvSpPr>
        <p:spPr>
          <a:xfrm>
            <a:off x="1499381" y="324295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Плохой пример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6DB56-1E30-4D55-B6B5-4A45ED08588C}"/>
              </a:ext>
            </a:extLst>
          </p:cNvPr>
          <p:cNvSpPr txBox="1"/>
          <p:nvPr/>
        </p:nvSpPr>
        <p:spPr>
          <a:xfrm>
            <a:off x="6327476" y="2149540"/>
            <a:ext cx="5687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Водный уровень.</a:t>
            </a:r>
          </a:p>
          <a:p>
            <a:r>
              <a:rPr lang="ru-RU" dirty="0"/>
              <a:t>Тема самого уровня (Вода) выдержана хорошо.</a:t>
            </a:r>
          </a:p>
          <a:p>
            <a:r>
              <a:rPr lang="ru-RU" dirty="0"/>
              <a:t>Но она противоречит основной теме игры, замедляя главного героя</a:t>
            </a:r>
          </a:p>
        </p:txBody>
      </p:sp>
    </p:spTree>
    <p:extLst>
      <p:ext uri="{BB962C8B-B14F-4D97-AF65-F5344CB8AC3E}">
        <p14:creationId xmlns:p14="http://schemas.microsoft.com/office/powerpoint/2010/main" val="3221467051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Галерея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TM10001114[[fn=Галерея]]</Template>
  <TotalTime>164</TotalTime>
  <Words>400</Words>
  <Application>Microsoft Office PowerPoint</Application>
  <PresentationFormat>Широкоэкранный</PresentationFormat>
  <Paragraphs>58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Palatino Linotype</vt:lpstr>
      <vt:lpstr>Галерея</vt:lpstr>
      <vt:lpstr>Поддержка темы игры с помощью элементов тетрады</vt:lpstr>
      <vt:lpstr>Тема</vt:lpstr>
      <vt:lpstr>Преимущества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Crow XR</dc:creator>
  <cp:lastModifiedBy>Kubirill</cp:lastModifiedBy>
  <cp:revision>8</cp:revision>
  <dcterms:created xsi:type="dcterms:W3CDTF">2023-02-10T06:46:32Z</dcterms:created>
  <dcterms:modified xsi:type="dcterms:W3CDTF">2024-02-08T12:19:58Z</dcterms:modified>
</cp:coreProperties>
</file>